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01/12/1441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01/12/1441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01/12/1441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01/12/1441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24959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01/12/1441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49205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01/12/1441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38238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01/12/1441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78397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01/12/1441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82677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01/12/1441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09817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01/12/1441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780686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01/12/1441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33809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01/12/1441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01/12/1441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52739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01/12/1441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857733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01/12/1441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5790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01/12/1441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01/12/1441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01/12/1441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01/12/1441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01/12/1441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01/12/1441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01/12/1441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01/12/1441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01/12/1441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01077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
        <p:nvSpPr>
          <p:cNvPr id="3" name="مستطيل 2"/>
          <p:cNvSpPr/>
          <p:nvPr/>
        </p:nvSpPr>
        <p:spPr>
          <a:xfrm>
            <a:off x="-108520" y="1413064"/>
            <a:ext cx="9252520" cy="3539430"/>
          </a:xfrm>
          <a:prstGeom prst="rect">
            <a:avLst/>
          </a:prstGeom>
        </p:spPr>
        <p:txBody>
          <a:bodyPr wrap="square">
            <a:spAutoFit/>
          </a:bodyPr>
          <a:lstStyle/>
          <a:p>
            <a:pPr algn="ctr">
              <a:spcBef>
                <a:spcPct val="20000"/>
              </a:spcBef>
            </a:pPr>
            <a:r>
              <a:rPr lang="ar-IQ" sz="3200" b="1" dirty="0">
                <a:solidFill>
                  <a:prstClr val="black"/>
                </a:solidFill>
              </a:rPr>
              <a:t>جامعة ديالى</a:t>
            </a:r>
          </a:p>
          <a:p>
            <a:pPr algn="ctr">
              <a:spcBef>
                <a:spcPct val="20000"/>
              </a:spcBef>
            </a:pPr>
            <a:r>
              <a:rPr lang="ar-IQ" sz="3200" b="1" dirty="0">
                <a:solidFill>
                  <a:prstClr val="black"/>
                </a:solidFill>
              </a:rPr>
              <a:t> </a:t>
            </a:r>
          </a:p>
          <a:p>
            <a:pPr algn="ctr">
              <a:spcBef>
                <a:spcPct val="20000"/>
              </a:spcBef>
            </a:pPr>
            <a:r>
              <a:rPr lang="ar-IQ" sz="3200" b="1" dirty="0">
                <a:solidFill>
                  <a:prstClr val="black"/>
                </a:solidFill>
              </a:rPr>
              <a:t>كلية التربية للعلوم الانسانية </a:t>
            </a:r>
          </a:p>
          <a:p>
            <a:pPr algn="ctr">
              <a:spcBef>
                <a:spcPct val="20000"/>
              </a:spcBef>
            </a:pPr>
            <a:r>
              <a:rPr lang="ar-IQ" sz="3200" b="1" dirty="0">
                <a:solidFill>
                  <a:prstClr val="black"/>
                </a:solidFill>
              </a:rPr>
              <a:t>قسم الجغرافية – المرحلة </a:t>
            </a:r>
            <a:r>
              <a:rPr lang="ar-IQ" sz="3200" b="1" dirty="0" smtClean="0">
                <a:solidFill>
                  <a:prstClr val="black"/>
                </a:solidFill>
              </a:rPr>
              <a:t>الثانية </a:t>
            </a:r>
            <a:endParaRPr lang="ar-IQ" sz="3200" b="1" dirty="0">
              <a:solidFill>
                <a:prstClr val="black"/>
              </a:solidFill>
            </a:endParaRPr>
          </a:p>
          <a:p>
            <a:pPr algn="ctr">
              <a:spcBef>
                <a:spcPct val="20000"/>
              </a:spcBef>
            </a:pPr>
            <a:r>
              <a:rPr lang="ar-IQ" sz="3200" b="1" dirty="0">
                <a:solidFill>
                  <a:prstClr val="black"/>
                </a:solidFill>
              </a:rPr>
              <a:t>المادة </a:t>
            </a:r>
            <a:r>
              <a:rPr lang="ar-IQ" sz="3200" b="1" dirty="0" smtClean="0">
                <a:solidFill>
                  <a:prstClr val="black"/>
                </a:solidFill>
              </a:rPr>
              <a:t>–تقنيات جغرافية </a:t>
            </a:r>
            <a:endParaRPr lang="ar-IQ" sz="3200" b="1" dirty="0">
              <a:solidFill>
                <a:prstClr val="black"/>
              </a:solidFill>
            </a:endParaRPr>
          </a:p>
          <a:p>
            <a:pPr algn="ctr">
              <a:spcBef>
                <a:spcPct val="20000"/>
              </a:spcBef>
            </a:pPr>
            <a:r>
              <a:rPr lang="ar-IQ" sz="3200" b="1" dirty="0">
                <a:solidFill>
                  <a:prstClr val="black"/>
                </a:solidFill>
              </a:rPr>
              <a:t>مدرس المادة – الدكتورة ذكرى عادل محمود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0443" y="118343"/>
            <a:ext cx="1584325"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118343"/>
            <a:ext cx="1804987" cy="179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7337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204864"/>
            <a:ext cx="8229600" cy="1872208"/>
          </a:xfrm>
        </p:spPr>
        <p:txBody>
          <a:bodyPr>
            <a:normAutofit/>
          </a:bodyPr>
          <a:lstStyle/>
          <a:p>
            <a:r>
              <a:rPr lang="ar-IQ" dirty="0" smtClean="0">
                <a:solidFill>
                  <a:srgbClr val="FF0000"/>
                </a:solidFill>
              </a:rPr>
              <a:t>محاضرة </a:t>
            </a:r>
            <a:br>
              <a:rPr lang="ar-IQ" dirty="0" smtClean="0">
                <a:solidFill>
                  <a:srgbClr val="FF0000"/>
                </a:solidFill>
              </a:rPr>
            </a:br>
            <a:r>
              <a:rPr lang="ar-IQ" dirty="0" smtClean="0">
                <a:solidFill>
                  <a:srgbClr val="FF0000"/>
                </a:solidFill>
              </a:rPr>
              <a:t>نظام تحديد المواقع العالمي </a:t>
            </a:r>
            <a:r>
              <a:rPr lang="en-US" dirty="0" smtClean="0">
                <a:solidFill>
                  <a:srgbClr val="FF0000"/>
                </a:solidFill>
              </a:rPr>
              <a:t>GPS</a:t>
            </a:r>
            <a:endParaRPr lang="ar-IQ" dirty="0">
              <a:solidFill>
                <a:srgbClr val="FF0000"/>
              </a:solidFill>
            </a:endParaRPr>
          </a:p>
        </p:txBody>
      </p:sp>
    </p:spTree>
    <p:extLst>
      <p:ext uri="{BB962C8B-B14F-4D97-AF65-F5344CB8AC3E}">
        <p14:creationId xmlns:p14="http://schemas.microsoft.com/office/powerpoint/2010/main" val="1202799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90286"/>
            <a:ext cx="8229600" cy="5835877"/>
          </a:xfrm>
        </p:spPr>
        <p:txBody>
          <a:bodyPr/>
          <a:lstStyle/>
          <a:p>
            <a:r>
              <a:rPr lang="ar-IQ" dirty="0" smtClean="0"/>
              <a:t>تعريف النظام......</a:t>
            </a:r>
          </a:p>
          <a:p>
            <a:pPr marL="0" indent="0">
              <a:buNone/>
            </a:pPr>
            <a:r>
              <a:rPr lang="ar-IQ" dirty="0" smtClean="0"/>
              <a:t>يعرف نظام تحديد المواقع العالمي ... بأنه نظام ملاحي حيث يعتمد على موجات الراديو الصادرة من الأقمار الاصطناعية لتحديد الموقع من خلال تزويد المستخدم بمعلومات دقيقة على سطح الارض والاحداثيات والوقت عن طريق الاجهزة المناسبة التي تقوم بالنقل الدقيق </a:t>
            </a:r>
            <a:r>
              <a:rPr lang="ar-IQ" dirty="0" err="1" smtClean="0"/>
              <a:t>للاشارات</a:t>
            </a:r>
            <a:r>
              <a:rPr lang="ar-IQ" dirty="0" smtClean="0"/>
              <a:t> الموقوتة ويمكن استخدامه في ك انحاء العالم بشكل مستمر ومستقل عن الحالة الجوية .</a:t>
            </a:r>
            <a:endParaRPr lang="ar-IQ" dirty="0"/>
          </a:p>
        </p:txBody>
      </p:sp>
    </p:spTree>
    <p:extLst>
      <p:ext uri="{BB962C8B-B14F-4D97-AF65-F5344CB8AC3E}">
        <p14:creationId xmlns:p14="http://schemas.microsoft.com/office/powerpoint/2010/main" val="2055225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pPr algn="r"/>
            <a:r>
              <a:rPr lang="ar-IQ" sz="3200" dirty="0" smtClean="0"/>
              <a:t>مميزات استخدام نظام تحديد المواقع العالمي  </a:t>
            </a:r>
            <a:r>
              <a:rPr lang="en-US" dirty="0"/>
              <a:t>GPS</a:t>
            </a:r>
            <a:endParaRPr lang="ar-IQ" sz="3200" dirty="0"/>
          </a:p>
        </p:txBody>
      </p:sp>
      <p:sp>
        <p:nvSpPr>
          <p:cNvPr id="3" name="عنصر نائب للمحتوى 2"/>
          <p:cNvSpPr>
            <a:spLocks noGrp="1"/>
          </p:cNvSpPr>
          <p:nvPr>
            <p:ph idx="1"/>
          </p:nvPr>
        </p:nvSpPr>
        <p:spPr>
          <a:xfrm>
            <a:off x="457200" y="908720"/>
            <a:ext cx="8229600" cy="5217443"/>
          </a:xfrm>
        </p:spPr>
        <p:txBody>
          <a:bodyPr>
            <a:normAutofit fontScale="92500" lnSpcReduction="20000"/>
          </a:bodyPr>
          <a:lstStyle/>
          <a:p>
            <a:r>
              <a:rPr lang="ar-IQ" dirty="0" smtClean="0"/>
              <a:t>يتميز نظام تحديد المواقع العالمي بالعديد من المزايا والمكانات اهمها....</a:t>
            </a:r>
          </a:p>
          <a:p>
            <a:pPr marL="514350" indent="-514350">
              <a:buFont typeface="+mj-lt"/>
              <a:buAutoNum type="arabicPeriod"/>
            </a:pPr>
            <a:r>
              <a:rPr lang="ar-IQ" dirty="0" smtClean="0"/>
              <a:t>لا يحتاج الى وجود رؤية متبادلة بين النقاط الموجودة في الاعمال المساحية .</a:t>
            </a:r>
          </a:p>
          <a:p>
            <a:pPr marL="514350" indent="-514350">
              <a:buFont typeface="+mj-lt"/>
              <a:buAutoNum type="arabicPeriod"/>
            </a:pPr>
            <a:r>
              <a:rPr lang="ar-IQ" dirty="0" smtClean="0"/>
              <a:t>لا يتأثر كثيرا بالظروف الجوية مقارنة مع اجهزة الملاحة والمسح التقليدية .</a:t>
            </a:r>
          </a:p>
          <a:p>
            <a:pPr marL="514350" indent="-514350">
              <a:buFont typeface="+mj-lt"/>
              <a:buAutoNum type="arabicPeriod"/>
            </a:pPr>
            <a:r>
              <a:rPr lang="ar-IQ" dirty="0" smtClean="0"/>
              <a:t>يعد النظام الاكثر شيوعا في تحديد زوايا الطول والعرض.</a:t>
            </a:r>
          </a:p>
          <a:p>
            <a:pPr marL="514350" indent="-514350">
              <a:buFont typeface="+mj-lt"/>
              <a:buAutoNum type="arabicPeriod"/>
            </a:pPr>
            <a:r>
              <a:rPr lang="ar-IQ" dirty="0" smtClean="0"/>
              <a:t>يتميز النظام بالكفاءة العالية في توفير المعلومات .</a:t>
            </a:r>
          </a:p>
          <a:p>
            <a:pPr marL="514350" indent="-514350">
              <a:buFont typeface="+mj-lt"/>
              <a:buAutoNum type="arabicPeriod"/>
            </a:pPr>
            <a:r>
              <a:rPr lang="ar-IQ" dirty="0" smtClean="0"/>
              <a:t>نظام </a:t>
            </a:r>
            <a:r>
              <a:rPr lang="en-US" dirty="0" smtClean="0"/>
              <a:t>GPS </a:t>
            </a:r>
            <a:r>
              <a:rPr lang="ar-IQ" dirty="0" smtClean="0"/>
              <a:t> متوفر على درجات متفاوتة مع الدقة حسب طبيعة الاستخدام .</a:t>
            </a:r>
          </a:p>
          <a:p>
            <a:pPr marL="514350" indent="-514350">
              <a:buFont typeface="+mj-lt"/>
              <a:buAutoNum type="arabicPeriod"/>
            </a:pPr>
            <a:r>
              <a:rPr lang="ar-IQ" dirty="0" smtClean="0"/>
              <a:t>سهولة الاستخدام وتغطية كامل الكرة الارضية ويوفر المعلومات طوال الوقت دون توقف ليلا ونهارا .</a:t>
            </a:r>
            <a:endParaRPr lang="ar-IQ" dirty="0"/>
          </a:p>
        </p:txBody>
      </p:sp>
    </p:spTree>
    <p:extLst>
      <p:ext uri="{BB962C8B-B14F-4D97-AF65-F5344CB8AC3E}">
        <p14:creationId xmlns:p14="http://schemas.microsoft.com/office/powerpoint/2010/main" val="1533331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92500" lnSpcReduction="10000"/>
          </a:bodyPr>
          <a:lstStyle/>
          <a:p>
            <a:pPr marL="0" indent="0">
              <a:buNone/>
            </a:pPr>
            <a:r>
              <a:rPr lang="ar-IQ" dirty="0" smtClean="0"/>
              <a:t>7. للنظام امكانية تحديد المكان والزمان بدقة كبيرة .</a:t>
            </a:r>
          </a:p>
          <a:p>
            <a:pPr marL="0" indent="0">
              <a:buNone/>
            </a:pPr>
            <a:r>
              <a:rPr lang="ar-IQ" dirty="0" smtClean="0"/>
              <a:t>8. لا يحتاج النظام استخدام أيدي عاملة كثيرة .</a:t>
            </a:r>
          </a:p>
          <a:p>
            <a:pPr marL="0" indent="0">
              <a:buNone/>
            </a:pPr>
            <a:r>
              <a:rPr lang="ar-IQ" dirty="0" smtClean="0"/>
              <a:t>9. توفر أجهزة الاستقبال (</a:t>
            </a:r>
            <a:r>
              <a:rPr lang="en-US" dirty="0" smtClean="0"/>
              <a:t>Receivers</a:t>
            </a:r>
            <a:r>
              <a:rPr lang="ar-IQ" dirty="0" smtClean="0"/>
              <a:t>) التي تستخدم لهذا الغرض وبأسعار مناسبة حسب دقتها .</a:t>
            </a:r>
          </a:p>
          <a:p>
            <a:pPr marL="0" indent="0">
              <a:buNone/>
            </a:pPr>
            <a:endParaRPr lang="ar-IQ" dirty="0"/>
          </a:p>
          <a:p>
            <a:pPr marL="0" indent="0">
              <a:buNone/>
            </a:pPr>
            <a:r>
              <a:rPr lang="ar-IQ" b="1" dirty="0" smtClean="0"/>
              <a:t>فوائد نظام تحديد المواقع العالمي </a:t>
            </a:r>
            <a:r>
              <a:rPr lang="en-US" sz="4000" b="1" dirty="0" smtClean="0">
                <a:solidFill>
                  <a:prstClr val="black"/>
                </a:solidFill>
                <a:ea typeface="+mj-ea"/>
                <a:cs typeface="+mj-cs"/>
              </a:rPr>
              <a:t>GPS</a:t>
            </a:r>
            <a:r>
              <a:rPr lang="ar-IQ" sz="4000" b="1" dirty="0" smtClean="0">
                <a:solidFill>
                  <a:prstClr val="black"/>
                </a:solidFill>
                <a:ea typeface="+mj-ea"/>
                <a:cs typeface="+mj-cs"/>
              </a:rPr>
              <a:t> ....</a:t>
            </a:r>
          </a:p>
          <a:p>
            <a:pPr marL="0" indent="0">
              <a:buNone/>
            </a:pPr>
            <a:r>
              <a:rPr lang="ar-IQ" dirty="0" smtClean="0">
                <a:solidFill>
                  <a:prstClr val="black"/>
                </a:solidFill>
                <a:ea typeface="+mj-ea"/>
                <a:cs typeface="+mj-cs"/>
              </a:rPr>
              <a:t>لم تقتصر فوائد النظام على الاغراض العسكرية والملاحية فقط اذ يمكن استخدامه في الاغراض المدنية بسهولة ويسر ومن هذه الفوائد ...</a:t>
            </a:r>
          </a:p>
          <a:p>
            <a:pPr marL="0" indent="0">
              <a:buNone/>
            </a:pPr>
            <a:r>
              <a:rPr lang="ar-IQ" dirty="0" smtClean="0">
                <a:solidFill>
                  <a:prstClr val="black"/>
                </a:solidFill>
                <a:ea typeface="+mj-ea"/>
                <a:cs typeface="+mj-cs"/>
              </a:rPr>
              <a:t>1. يمكن من خلاله توقيع البيانات وادخالها الى الحاسوب مباشرة دون عناء عمليات المسح الارضي وكذلك دون عناء الترقيم  او التوقيع الالي (</a:t>
            </a:r>
            <a:r>
              <a:rPr lang="en-US" dirty="0" smtClean="0">
                <a:solidFill>
                  <a:prstClr val="black"/>
                </a:solidFill>
                <a:ea typeface="+mj-ea"/>
                <a:cs typeface="+mj-cs"/>
              </a:rPr>
              <a:t>Digitizing</a:t>
            </a:r>
            <a:r>
              <a:rPr lang="ar-IQ" dirty="0" smtClean="0">
                <a:solidFill>
                  <a:prstClr val="black"/>
                </a:solidFill>
                <a:ea typeface="+mj-ea"/>
                <a:cs typeface="+mj-cs"/>
              </a:rPr>
              <a:t>) او المسح الضوئي (</a:t>
            </a:r>
            <a:r>
              <a:rPr lang="en-US" dirty="0" smtClean="0">
                <a:solidFill>
                  <a:prstClr val="black"/>
                </a:solidFill>
                <a:ea typeface="+mj-ea"/>
                <a:cs typeface="+mj-cs"/>
              </a:rPr>
              <a:t>Scanning</a:t>
            </a:r>
            <a:r>
              <a:rPr lang="ar-IQ" dirty="0" smtClean="0">
                <a:solidFill>
                  <a:prstClr val="black"/>
                </a:solidFill>
                <a:ea typeface="+mj-ea"/>
                <a:cs typeface="+mj-cs"/>
              </a:rPr>
              <a:t>) .</a:t>
            </a:r>
            <a:endParaRPr lang="ar-IQ" sz="2400" dirty="0"/>
          </a:p>
        </p:txBody>
      </p:sp>
    </p:spTree>
    <p:extLst>
      <p:ext uri="{BB962C8B-B14F-4D97-AF65-F5344CB8AC3E}">
        <p14:creationId xmlns:p14="http://schemas.microsoft.com/office/powerpoint/2010/main" val="1203248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92500"/>
          </a:bodyPr>
          <a:lstStyle/>
          <a:p>
            <a:pPr marL="0" indent="0">
              <a:buNone/>
            </a:pPr>
            <a:r>
              <a:rPr lang="ar-IQ" dirty="0"/>
              <a:t>2</a:t>
            </a:r>
            <a:r>
              <a:rPr lang="ar-IQ" dirty="0" smtClean="0"/>
              <a:t>. تحديد الاحداثيات الجغرافية للمواقع .</a:t>
            </a:r>
          </a:p>
          <a:p>
            <a:pPr marL="0" indent="0">
              <a:buNone/>
            </a:pPr>
            <a:r>
              <a:rPr lang="ar-IQ" dirty="0" smtClean="0"/>
              <a:t>3. التعريف الاحداثي بالصورة الجوية والمرئيات الفضائية من خلال اختيار نقاط ضبط أرضي على الصور والمرئيات ثم رصد احداثياتها من الميدان باستخدام جهاز المستقبل لنظام تحديد المواقع العالمي </a:t>
            </a:r>
            <a:r>
              <a:rPr lang="en-US" sz="3600" dirty="0">
                <a:solidFill>
                  <a:prstClr val="black"/>
                </a:solidFill>
              </a:rPr>
              <a:t>GPS</a:t>
            </a:r>
            <a:r>
              <a:rPr lang="ar-IQ" sz="3600" dirty="0">
                <a:solidFill>
                  <a:prstClr val="black"/>
                </a:solidFill>
                <a:cs typeface="Times New Roman"/>
              </a:rPr>
              <a:t> </a:t>
            </a:r>
            <a:r>
              <a:rPr lang="ar-IQ" sz="3600" dirty="0" smtClean="0">
                <a:solidFill>
                  <a:prstClr val="black"/>
                </a:solidFill>
                <a:cs typeface="Times New Roman"/>
              </a:rPr>
              <a:t>.</a:t>
            </a:r>
          </a:p>
          <a:p>
            <a:pPr marL="0" indent="0">
              <a:buNone/>
            </a:pPr>
            <a:r>
              <a:rPr lang="ar-IQ" dirty="0" smtClean="0"/>
              <a:t>4. تحديد ارتفاع المواقع بالنسبة لمستوى سطح البحر .</a:t>
            </a:r>
          </a:p>
          <a:p>
            <a:pPr marL="0" indent="0">
              <a:buNone/>
            </a:pPr>
            <a:r>
              <a:rPr lang="ar-IQ" dirty="0" smtClean="0"/>
              <a:t>5. تحديد المواقع على قيعان المسطحات المائية .</a:t>
            </a:r>
          </a:p>
          <a:p>
            <a:pPr marL="0" indent="0">
              <a:buNone/>
            </a:pPr>
            <a:r>
              <a:rPr lang="ar-IQ" dirty="0" smtClean="0"/>
              <a:t>6. ايجاد الاتجاه والسرعة للمركبات والسفن على سطح الارض.</a:t>
            </a:r>
          </a:p>
          <a:p>
            <a:pPr marL="0" indent="0">
              <a:buNone/>
            </a:pPr>
            <a:r>
              <a:rPr lang="ar-IQ" dirty="0" smtClean="0"/>
              <a:t>7. تحديد المسار الخطي للمركبات والطائرات والسفن الى مركز الهدف المراد الوصول اليه .</a:t>
            </a:r>
          </a:p>
          <a:p>
            <a:pPr marL="0" indent="0">
              <a:buNone/>
            </a:pPr>
            <a:r>
              <a:rPr lang="ar-IQ" dirty="0" smtClean="0"/>
              <a:t>8. تحديد انحرافات المسارات .</a:t>
            </a:r>
            <a:endParaRPr lang="ar-IQ" dirty="0"/>
          </a:p>
        </p:txBody>
      </p:sp>
    </p:spTree>
    <p:extLst>
      <p:ext uri="{BB962C8B-B14F-4D97-AF65-F5344CB8AC3E}">
        <p14:creationId xmlns:p14="http://schemas.microsoft.com/office/powerpoint/2010/main" val="1762362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IQ" sz="3600" dirty="0" smtClean="0"/>
              <a:t>وظائف نظام تحديد المواقع العالمي </a:t>
            </a:r>
            <a:r>
              <a:rPr lang="en-US" sz="3200" b="1" dirty="0">
                <a:solidFill>
                  <a:prstClr val="black"/>
                </a:solidFill>
                <a:ea typeface="+mn-ea"/>
                <a:cs typeface="+mn-cs"/>
              </a:rPr>
              <a:t>GPS</a:t>
            </a:r>
            <a:r>
              <a:rPr lang="ar-IQ" sz="3200" b="1" dirty="0">
                <a:solidFill>
                  <a:prstClr val="black"/>
                </a:solidFill>
                <a:ea typeface="+mn-ea"/>
              </a:rPr>
              <a:t> </a:t>
            </a:r>
            <a:endParaRPr lang="ar-IQ" sz="3600" dirty="0"/>
          </a:p>
        </p:txBody>
      </p:sp>
      <p:sp>
        <p:nvSpPr>
          <p:cNvPr id="3" name="عنصر نائب للمحتوى 2"/>
          <p:cNvSpPr>
            <a:spLocks noGrp="1"/>
          </p:cNvSpPr>
          <p:nvPr>
            <p:ph idx="1"/>
          </p:nvPr>
        </p:nvSpPr>
        <p:spPr>
          <a:xfrm>
            <a:off x="457200" y="1124744"/>
            <a:ext cx="8229600" cy="5256584"/>
          </a:xfrm>
        </p:spPr>
        <p:txBody>
          <a:bodyPr>
            <a:normAutofit fontScale="92500" lnSpcReduction="10000"/>
          </a:bodyPr>
          <a:lstStyle/>
          <a:p>
            <a:r>
              <a:rPr lang="ar-IQ" dirty="0" smtClean="0"/>
              <a:t>يمكن توظيف النظام في الحصول على المعلومات التالية ...</a:t>
            </a:r>
          </a:p>
          <a:p>
            <a:pPr marL="514350" indent="-514350">
              <a:buAutoNum type="arabicPeriod"/>
            </a:pPr>
            <a:r>
              <a:rPr lang="ar-IQ" dirty="0" smtClean="0"/>
              <a:t>تحديد احداثيات أي نقطة على سطح الارض وفق اربعة عشر نظاما من نظم الاحداثيات  سواء كانت فلكية او وفق نظام </a:t>
            </a:r>
            <a:r>
              <a:rPr lang="ar-IQ" dirty="0" err="1" smtClean="0"/>
              <a:t>ميركتور</a:t>
            </a:r>
            <a:r>
              <a:rPr lang="ar-IQ" dirty="0" smtClean="0"/>
              <a:t> المستعرض العالمي (</a:t>
            </a:r>
            <a:r>
              <a:rPr lang="en-US" dirty="0" smtClean="0"/>
              <a:t>UTM</a:t>
            </a:r>
            <a:r>
              <a:rPr lang="ar-IQ" dirty="0" smtClean="0"/>
              <a:t>) او وفق احداثيات وطنية , اكثرها دقة النظام الفلكي وصلت الدقة الى السنتمترات بعد السماح للعسكرين لاستخدامها في الاغراض المدنية والعلمية , ان مقدار الدقة يزيد او يقل وفق عوامل عديدة اهمها ....</a:t>
            </a:r>
          </a:p>
          <a:p>
            <a:pPr marL="0" indent="0">
              <a:buNone/>
            </a:pPr>
            <a:r>
              <a:rPr lang="ar-IQ" dirty="0" smtClean="0"/>
              <a:t>أ. موقع الرصد من بداية ونهاية اي ثانية , اذ ان اصغر جزء يمكن قياسه في النظام الفلكي هو الثانية وأطوالها متساوية على امتداد خطوط الطول تبلغ في التقسيم </a:t>
            </a:r>
            <a:r>
              <a:rPr lang="ar-IQ" dirty="0" err="1" smtClean="0"/>
              <a:t>الستيني</a:t>
            </a:r>
            <a:r>
              <a:rPr lang="ar-IQ" dirty="0" smtClean="0"/>
              <a:t> نحو 30 م, وفي التقسيم المئوي الذي تعمل به مستقبلات النظام نحو 18.5م.</a:t>
            </a:r>
            <a:endParaRPr lang="ar-IQ" dirty="0"/>
          </a:p>
        </p:txBody>
      </p:sp>
    </p:spTree>
    <p:extLst>
      <p:ext uri="{BB962C8B-B14F-4D97-AF65-F5344CB8AC3E}">
        <p14:creationId xmlns:p14="http://schemas.microsoft.com/office/powerpoint/2010/main" val="1381345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pPr marL="0" indent="0">
              <a:buNone/>
            </a:pPr>
            <a:r>
              <a:rPr lang="ar-IQ" dirty="0" smtClean="0"/>
              <a:t>ب. تتأثر القراءة ايضا بالأهداف القائمة مثل الاشجار والمباني والخوانق ودرجة صفاء السماء وقدرات المستقبل وغيرها .</a:t>
            </a:r>
          </a:p>
          <a:p>
            <a:pPr marL="0" indent="0">
              <a:buNone/>
            </a:pPr>
            <a:r>
              <a:rPr lang="ar-IQ" dirty="0" smtClean="0"/>
              <a:t>2- تسجيل وخزن نقاط الإحداثيات التي تم رصدها مع إعطاءها رموز او اسماء خاصة بها ويتم توصيل هذه البيانات بجهاز الكومبيوتر ليعمل على تحويلها الى بيانات جغرافية .</a:t>
            </a:r>
          </a:p>
          <a:p>
            <a:pPr marL="0" indent="0">
              <a:buNone/>
            </a:pPr>
            <a:r>
              <a:rPr lang="ar-IQ" dirty="0" smtClean="0"/>
              <a:t>3- تعطي اجهزة الاستقبال الخاصة بنظام تحديد المواقع عنصر الارتفاع عن مستوى ثابت يتم تحديده عند الجهاز مما يوفر الوقت والجهد الكبير.</a:t>
            </a:r>
          </a:p>
          <a:p>
            <a:pPr marL="0" indent="0">
              <a:buNone/>
            </a:pPr>
            <a:r>
              <a:rPr lang="ar-IQ" dirty="0" smtClean="0"/>
              <a:t>4- الاتجاه والانحراف عن خط الشمال (</a:t>
            </a:r>
            <a:r>
              <a:rPr lang="en-US" dirty="0" smtClean="0"/>
              <a:t>Bearing</a:t>
            </a:r>
            <a:r>
              <a:rPr lang="ar-IQ" dirty="0" smtClean="0"/>
              <a:t>) مقداراً بالدرجة , يتطلب ذلك وجود نقطتين يصل بينهما خط لمعرفة اتجاهه.</a:t>
            </a:r>
            <a:endParaRPr lang="ar-IQ" dirty="0"/>
          </a:p>
        </p:txBody>
      </p:sp>
    </p:spTree>
    <p:extLst>
      <p:ext uri="{BB962C8B-B14F-4D97-AF65-F5344CB8AC3E}">
        <p14:creationId xmlns:p14="http://schemas.microsoft.com/office/powerpoint/2010/main" val="3978231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lstStyle/>
          <a:p>
            <a:pPr marL="0" indent="0">
              <a:buNone/>
            </a:pPr>
            <a:r>
              <a:rPr lang="ar-IQ" dirty="0" smtClean="0"/>
              <a:t>5- المسار (</a:t>
            </a:r>
            <a:r>
              <a:rPr lang="en-US" dirty="0" smtClean="0"/>
              <a:t>Track</a:t>
            </a:r>
            <a:r>
              <a:rPr lang="ar-IQ" dirty="0" smtClean="0"/>
              <a:t>) نحو ظاهرة معلومة ما , بما في ذلك مقدار المسافة المقطوعة والمسافة المتبقية والسرعة نحو الظاهرة المطلوب الوصول اليها.</a:t>
            </a:r>
          </a:p>
          <a:p>
            <a:pPr marL="0" indent="0">
              <a:buNone/>
            </a:pPr>
            <a:r>
              <a:rPr lang="ar-IQ" dirty="0" smtClean="0"/>
              <a:t>6- موقع الشمس بالنسبة للرصد ومواعيد شروق الشمس وغروبها وكذلك مواعيد ظهور القمر وغروبه بالنسبة للنقطة التي تم تثبيت الجهاز عندها .</a:t>
            </a:r>
            <a:endParaRPr lang="ar-IQ" dirty="0"/>
          </a:p>
        </p:txBody>
      </p:sp>
    </p:spTree>
    <p:extLst>
      <p:ext uri="{BB962C8B-B14F-4D97-AF65-F5344CB8AC3E}">
        <p14:creationId xmlns:p14="http://schemas.microsoft.com/office/powerpoint/2010/main" val="277515806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614</Words>
  <Application>Microsoft Office PowerPoint</Application>
  <PresentationFormat>عرض على الشاشة (3:4)‏</PresentationFormat>
  <Paragraphs>41</Paragraphs>
  <Slides>9</Slides>
  <Notes>0</Notes>
  <HiddenSlides>0</HiddenSlides>
  <MMClips>0</MMClips>
  <ScaleCrop>false</ScaleCrop>
  <HeadingPairs>
    <vt:vector size="4" baseType="variant">
      <vt:variant>
        <vt:lpstr>نسق</vt:lpstr>
      </vt:variant>
      <vt:variant>
        <vt:i4>2</vt:i4>
      </vt:variant>
      <vt:variant>
        <vt:lpstr>عناوين الشرائح</vt:lpstr>
      </vt:variant>
      <vt:variant>
        <vt:i4>9</vt:i4>
      </vt:variant>
    </vt:vector>
  </HeadingPairs>
  <TitlesOfParts>
    <vt:vector size="11" baseType="lpstr">
      <vt:lpstr>سمة Office</vt:lpstr>
      <vt:lpstr>1_سمة Office</vt:lpstr>
      <vt:lpstr>عرض تقديمي في PowerPoint</vt:lpstr>
      <vt:lpstr>محاضرة  نظام تحديد المواقع العالمي GPS</vt:lpstr>
      <vt:lpstr>عرض تقديمي في PowerPoint</vt:lpstr>
      <vt:lpstr>مميزات استخدام نظام تحديد المواقع العالمي  GPS</vt:lpstr>
      <vt:lpstr>عرض تقديمي في PowerPoint</vt:lpstr>
      <vt:lpstr>عرض تقديمي في PowerPoint</vt:lpstr>
      <vt:lpstr>وظائف نظام تحديد المواقع العالمي GPS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Ahmed</dc:creator>
  <cp:lastModifiedBy>almarsa</cp:lastModifiedBy>
  <cp:revision>6</cp:revision>
  <dcterms:created xsi:type="dcterms:W3CDTF">2020-07-21T11:17:20Z</dcterms:created>
  <dcterms:modified xsi:type="dcterms:W3CDTF">2020-07-21T12:13:11Z</dcterms:modified>
</cp:coreProperties>
</file>